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embeddedFontLst>
    <p:embeddedFont>
      <p:font typeface="Anodina" panose="00000500000000000000" pitchFamily="50" charset="0"/>
      <p:regular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Magmawave Caps" panose="02000803000000020004" pitchFamily="50" charset="0"/>
      <p:bold r:id="rId15"/>
    </p:embeddedFont>
    <p:embeddedFont>
      <p:font typeface="Wingdings 2" panose="05020102010507070707" pitchFamily="18" charset="2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  <a:srgbClr val="E3E0E0"/>
    <a:srgbClr val="EA5B0C"/>
    <a:srgbClr val="FF6600"/>
    <a:srgbClr val="FF7415"/>
    <a:srgbClr val="FF9933"/>
    <a:srgbClr val="40C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9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1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0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9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1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3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8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2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3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3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4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5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6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97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oo.gl/maps/HrKoRcVxQ7qEj9E5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goo.gl/maps/8BiZzTpuNVkoEP7X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goo.gl/maps/VnZ3Wz64m9Mc156Z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.bretagne.bzh/breizhgoskol/public/f-iti/#/bre_brieuc_2024_2025/wishe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tub.bzh/reseau/carte-interactiv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hyperlink" Target="https://www.breizhgo.bzh/sites/default/files/inline-files/horaires-cotes-darmor-ligne5.pdf" TargetMode="External"/><Relationship Id="rId4" Type="http://schemas.openxmlformats.org/officeDocument/2006/relationships/hyperlink" Target="https://region.bretagne.bzh/breizhgoskol/public/f-iti/#/bre_brieuc_2022_2023/wish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92CB6-B777-445F-A367-3733DF138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522385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br>
              <a:rPr lang="fr-FR" sz="5600" dirty="0">
                <a:solidFill>
                  <a:schemeClr val="tx1"/>
                </a:solidFill>
                <a:latin typeface="Magmawave Caps" panose="02000803000000020004" pitchFamily="50" charset="0"/>
              </a:rPr>
            </a:br>
            <a:br>
              <a:rPr lang="fr-FR" sz="5600" dirty="0">
                <a:solidFill>
                  <a:schemeClr val="tx1"/>
                </a:solidFill>
                <a:latin typeface="Magmawave Caps" panose="02000803000000020004" pitchFamily="50" charset="0"/>
              </a:rPr>
            </a:br>
            <a:r>
              <a:rPr lang="fr-FR" sz="4800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</a:rPr>
              <a:t>LES TRANSPORTS          SCOLAIRES </a:t>
            </a:r>
            <a:br>
              <a:rPr lang="fr-FR" sz="5600" dirty="0">
                <a:solidFill>
                  <a:srgbClr val="283583"/>
                </a:solidFill>
                <a:latin typeface="Magmawave Caps" panose="02000803000000020004" pitchFamily="50" charset="0"/>
              </a:rPr>
            </a:br>
            <a:endParaRPr lang="fr-FR" sz="5600" dirty="0">
              <a:solidFill>
                <a:srgbClr val="283583"/>
              </a:solidFill>
              <a:latin typeface="Magmawave Caps" panose="02000803000000020004" pitchFamily="50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7F8BAC-AF2F-4CAF-8FE4-87A1382C3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81053"/>
            <a:ext cx="12191999" cy="2510212"/>
          </a:xfrm>
        </p:spPr>
        <p:txBody>
          <a:bodyPr>
            <a:noAutofit/>
          </a:bodyPr>
          <a:lstStyle/>
          <a:p>
            <a:endParaRPr lang="fr-FR" sz="3500" b="1" dirty="0">
              <a:solidFill>
                <a:srgbClr val="EA5B0C"/>
              </a:solidFill>
              <a:latin typeface="Anodina" panose="00000500000000000000" pitchFamily="50" charset="0"/>
              <a:hlinkClick r:id="" action="ppaction://hlinkshowjump?jump=nextslid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500" b="1" dirty="0">
                <a:solidFill>
                  <a:srgbClr val="EA5B0C"/>
                </a:solidFill>
                <a:latin typeface="Anodina" panose="00000500000000000000" pitchFamily="50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circuits internes</a:t>
            </a:r>
            <a:endParaRPr lang="fr-FR" sz="3500" b="1" dirty="0">
              <a:solidFill>
                <a:srgbClr val="EA5B0C"/>
              </a:solidFill>
              <a:latin typeface="Anodina" panose="00000500000000000000" pitchFamily="50" charset="0"/>
            </a:endParaRPr>
          </a:p>
          <a:p>
            <a:r>
              <a:rPr lang="fr-FR" sz="3500" b="1" dirty="0">
                <a:solidFill>
                  <a:srgbClr val="EA5B0C"/>
                </a:solidFill>
                <a:latin typeface="Anodina" panose="00000500000000000000" pitchFamily="50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circuits externes</a:t>
            </a:r>
            <a:endParaRPr lang="fr-FR" sz="3500" b="1" dirty="0">
              <a:solidFill>
                <a:srgbClr val="EA5B0C"/>
              </a:solidFill>
              <a:latin typeface="Anodina" panose="00000500000000000000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B631C5-6DCE-40CA-893E-BEA731A0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51"/>
            <a:ext cx="2656114" cy="885017"/>
          </a:xfrm>
          <a:prstGeom prst="rect">
            <a:avLst/>
          </a:prstGeom>
        </p:spPr>
      </p:pic>
      <p:pic>
        <p:nvPicPr>
          <p:cNvPr id="5" name="Google Shape;173;p40">
            <a:extLst>
              <a:ext uri="{FF2B5EF4-FFF2-40B4-BE49-F238E27FC236}">
                <a16:creationId xmlns:a16="http://schemas.microsoft.com/office/drawing/2014/main" id="{AF8879CE-3290-480C-A3A4-922B638415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798" y="353111"/>
            <a:ext cx="3966900" cy="482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6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196A4-6AD2-4AE3-A79E-5B07E165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2275114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r>
              <a:rPr lang="fr-FR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</a:rPr>
              <a:t>4 circuits internes à Jean 23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83FCC-FDB3-473C-80C2-EB5CE472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5114"/>
            <a:ext cx="12191999" cy="4582886"/>
          </a:xfrm>
          <a:solidFill>
            <a:srgbClr val="E3E0E0"/>
          </a:solidFill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fr-FR" sz="2700" b="1" u="sng" dirty="0">
                <a:solidFill>
                  <a:srgbClr val="EA5B0C"/>
                </a:solidFill>
                <a:latin typeface="Anodina" panose="00000500000000000000" pitchFamily="50" charset="0"/>
              </a:rPr>
              <a:t>CAR N°1</a:t>
            </a:r>
            <a:r>
              <a:rPr lang="fr-FR" sz="2700" b="1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2400" b="1" dirty="0">
                <a:solidFill>
                  <a:srgbClr val="283583"/>
                </a:solidFill>
                <a:latin typeface="Anodina" panose="00000500000000000000" pitchFamily="50" charset="0"/>
              </a:rPr>
              <a:t>PLEDRAN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fr-FR" sz="2700" b="1" u="sng" dirty="0">
                <a:solidFill>
                  <a:srgbClr val="EA5B0C"/>
                </a:solidFill>
                <a:latin typeface="Anodina" panose="00000500000000000000" pitchFamily="50" charset="0"/>
              </a:rPr>
              <a:t>CAR N°2</a:t>
            </a:r>
            <a:r>
              <a:rPr lang="fr-FR" sz="2700" b="1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2400" b="1" dirty="0">
                <a:solidFill>
                  <a:srgbClr val="283583"/>
                </a:solidFill>
                <a:latin typeface="Anodina" panose="00000500000000000000" pitchFamily="50" charset="0"/>
              </a:rPr>
              <a:t>PLEDRAN – PLOUFRAGAN – ST JULIEN – PLAINTEL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fr-FR" sz="2700" b="1" u="sng" dirty="0">
                <a:solidFill>
                  <a:srgbClr val="EA5B0C"/>
                </a:solidFill>
                <a:latin typeface="Anodina" panose="00000500000000000000" pitchFamily="50" charset="0"/>
              </a:rPr>
              <a:t>CAR N°3</a:t>
            </a:r>
            <a:r>
              <a:rPr lang="fr-FR" sz="2700" b="1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2400" b="1" dirty="0">
                <a:solidFill>
                  <a:srgbClr val="283583"/>
                </a:solidFill>
                <a:latin typeface="Anodina" panose="00000500000000000000" pitchFamily="50" charset="0"/>
              </a:rPr>
              <a:t>PLEDRAN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fr-FR" sz="2700" b="1" u="sng" dirty="0">
                <a:solidFill>
                  <a:srgbClr val="EA5B0C"/>
                </a:solidFill>
                <a:latin typeface="Anodina" panose="00000500000000000000" pitchFamily="50" charset="0"/>
              </a:rPr>
              <a:t>CAR N°4</a:t>
            </a:r>
            <a:r>
              <a:rPr lang="fr-FR" sz="2700" b="1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2400" b="1" dirty="0">
                <a:solidFill>
                  <a:srgbClr val="283583"/>
                </a:solidFill>
                <a:latin typeface="Anodina" panose="00000500000000000000" pitchFamily="50" charset="0"/>
              </a:rPr>
              <a:t>ST NICOLAS DU PELEM – CANIHUEL – KERPERT – ST GILLES PLIGEAUX </a:t>
            </a:r>
            <a:endParaRPr lang="fr-FR" sz="2400" b="1" u="sng" dirty="0">
              <a:solidFill>
                <a:srgbClr val="283583"/>
              </a:solidFill>
              <a:latin typeface="Anodina" panose="00000500000000000000" pitchFamily="50" charset="0"/>
            </a:endParaRPr>
          </a:p>
        </p:txBody>
      </p:sp>
      <p:pic>
        <p:nvPicPr>
          <p:cNvPr id="5" name="Google Shape;237;p44">
            <a:extLst>
              <a:ext uri="{FF2B5EF4-FFF2-40B4-BE49-F238E27FC236}">
                <a16:creationId xmlns:a16="http://schemas.microsoft.com/office/drawing/2014/main" id="{0893A7EC-8F0E-42B7-A6E9-D6104B65D6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240267"/>
            <a:ext cx="1730830" cy="17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05;p53">
            <a:extLst>
              <a:ext uri="{FF2B5EF4-FFF2-40B4-BE49-F238E27FC236}">
                <a16:creationId xmlns:a16="http://schemas.microsoft.com/office/drawing/2014/main" id="{F39648A7-F74E-4ABF-B8A3-9E0FC29813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9011" y="2671350"/>
            <a:ext cx="1460771" cy="151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6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853D8-0BD9-404E-9AA2-5927E4C0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50351"/>
          </a:xfrm>
          <a:solidFill>
            <a:schemeClr val="tx1"/>
          </a:solidFill>
        </p:spPr>
        <p:txBody>
          <a:bodyPr tIns="0" anchor="ctr" anchorCtr="0"/>
          <a:lstStyle/>
          <a:p>
            <a:pPr algn="ctr"/>
            <a:r>
              <a:rPr lang="fr-FR" sz="3200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N°1 : PLÉDRAN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6996C0A-65DC-4417-B6A3-FF58EBB55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6620"/>
              </p:ext>
            </p:extLst>
          </p:nvPr>
        </p:nvGraphicFramePr>
        <p:xfrm>
          <a:off x="0" y="1550352"/>
          <a:ext cx="5135382" cy="5402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988">
                  <a:extLst>
                    <a:ext uri="{9D8B030D-6E8A-4147-A177-3AD203B41FA5}">
                      <a16:colId xmlns:a16="http://schemas.microsoft.com/office/drawing/2014/main" val="1890037349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val="412161064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097867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439827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87083624"/>
                    </a:ext>
                  </a:extLst>
                </a:gridCol>
              </a:tblGrid>
              <a:tr h="847077">
                <a:tc gridSpan="5"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FICHE HORAIRE CAR N°1</a:t>
                      </a:r>
                      <a:endParaRPr lang="fr-FR" sz="16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9255849"/>
                  </a:ext>
                </a:extLst>
              </a:tr>
              <a:tr h="257478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400052"/>
                  </a:ext>
                </a:extLst>
              </a:tr>
              <a:tr h="1220457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Point d'arrêt </a:t>
                      </a:r>
                      <a:endParaRPr lang="fr-FR" sz="10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Départ</a:t>
                      </a:r>
                      <a:endParaRPr lang="fr-FR" sz="10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Arrivée Lundi mardi jeudi vendredi</a:t>
                      </a:r>
                      <a:endParaRPr lang="fr-FR" sz="10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Arrivée mercredi</a:t>
                      </a:r>
                      <a:endParaRPr lang="fr-FR" sz="10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963863"/>
                  </a:ext>
                </a:extLst>
              </a:tr>
              <a:tr h="23576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Les Landes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07h15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422"/>
                  </a:ext>
                </a:extLst>
              </a:tr>
              <a:tr h="23407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 Menhir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17h17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13h31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3440"/>
                  </a:ext>
                </a:extLst>
              </a:tr>
              <a:tr h="4759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Plédran</a:t>
                      </a: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Rue du Haut Chemin Calvaire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17h18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75374"/>
                  </a:ext>
                </a:extLst>
              </a:tr>
              <a:tr h="475944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Plédran</a:t>
                      </a: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Rue du Haut Chemin Stop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17h20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6019"/>
                  </a:ext>
                </a:extLst>
              </a:tr>
              <a:tr h="23407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 Gloret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07h23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17h24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13h34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29634"/>
                  </a:ext>
                </a:extLst>
              </a:tr>
              <a:tr h="23407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 Heussard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07h25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17h26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13h36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8332"/>
                  </a:ext>
                </a:extLst>
              </a:tr>
              <a:tr h="23407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La Croix Bude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07h27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17h28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13h39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21590"/>
                  </a:ext>
                </a:extLst>
              </a:tr>
              <a:tr h="23576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Centre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07h36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98042"/>
                  </a:ext>
                </a:extLst>
              </a:tr>
              <a:tr h="23576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Plédran</a:t>
                      </a: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Julien TANGUY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17H15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13H30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329643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Quintin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Collège Lycée Jean 23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08h00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16h50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13h05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7995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8FFB92D-D779-4AC0-A0FC-78863B61A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382" y="1550352"/>
            <a:ext cx="7056618" cy="54027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A2DF31-3290-471E-85BB-2A1A85235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382" y="1550351"/>
            <a:ext cx="7056619" cy="54027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2F78EC1-E9C4-491E-8DB0-BB5C012C3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75"/>
            <a:ext cx="1027612" cy="630954"/>
          </a:xfrm>
          <a:prstGeom prst="rect">
            <a:avLst/>
          </a:prstGeom>
        </p:spPr>
      </p:pic>
      <p:pic>
        <p:nvPicPr>
          <p:cNvPr id="11" name="Google Shape;608;p64">
            <a:extLst>
              <a:ext uri="{FF2B5EF4-FFF2-40B4-BE49-F238E27FC236}">
                <a16:creationId xmlns:a16="http://schemas.microsoft.com/office/drawing/2014/main" id="{34E0D8A2-1E66-4D7E-A845-30F25F5B7C1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8134" y="563008"/>
            <a:ext cx="395781" cy="42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DCEC9-EC2E-44E7-951E-CF01304F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61744"/>
          </a:xfrm>
          <a:solidFill>
            <a:schemeClr val="tx1"/>
          </a:solidFill>
        </p:spPr>
        <p:txBody>
          <a:bodyPr anchor="t" anchorCtr="0"/>
          <a:lstStyle/>
          <a:p>
            <a:pPr algn="ctr"/>
            <a:br>
              <a:rPr lang="fr-FR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FR" sz="3200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 2 : PLÉDRAN – PLOUFRAGAN –             </a:t>
            </a:r>
            <a:br>
              <a:rPr lang="fr-FR" sz="3200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FR" sz="3200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 JULIEN – PLAINTEL 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0532FF3-46A5-43F5-B9A1-FEF1070BC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0036" y="2222500"/>
            <a:ext cx="6431928" cy="3636963"/>
          </a:xfr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266D5C2-F88F-496F-8587-5081419CE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25266"/>
              </p:ext>
            </p:extLst>
          </p:nvPr>
        </p:nvGraphicFramePr>
        <p:xfrm>
          <a:off x="0" y="1865010"/>
          <a:ext cx="4932000" cy="4992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965">
                  <a:extLst>
                    <a:ext uri="{9D8B030D-6E8A-4147-A177-3AD203B41FA5}">
                      <a16:colId xmlns:a16="http://schemas.microsoft.com/office/drawing/2014/main" val="2243929208"/>
                    </a:ext>
                  </a:extLst>
                </a:gridCol>
                <a:gridCol w="1333010">
                  <a:extLst>
                    <a:ext uri="{9D8B030D-6E8A-4147-A177-3AD203B41FA5}">
                      <a16:colId xmlns:a16="http://schemas.microsoft.com/office/drawing/2014/main" val="2337161484"/>
                    </a:ext>
                  </a:extLst>
                </a:gridCol>
                <a:gridCol w="900675">
                  <a:extLst>
                    <a:ext uri="{9D8B030D-6E8A-4147-A177-3AD203B41FA5}">
                      <a16:colId xmlns:a16="http://schemas.microsoft.com/office/drawing/2014/main" val="3563417447"/>
                    </a:ext>
                  </a:extLst>
                </a:gridCol>
                <a:gridCol w="900675">
                  <a:extLst>
                    <a:ext uri="{9D8B030D-6E8A-4147-A177-3AD203B41FA5}">
                      <a16:colId xmlns:a16="http://schemas.microsoft.com/office/drawing/2014/main" val="1364036072"/>
                    </a:ext>
                  </a:extLst>
                </a:gridCol>
                <a:gridCol w="900675">
                  <a:extLst>
                    <a:ext uri="{9D8B030D-6E8A-4147-A177-3AD203B41FA5}">
                      <a16:colId xmlns:a16="http://schemas.microsoft.com/office/drawing/2014/main" val="3262504281"/>
                    </a:ext>
                  </a:extLst>
                </a:gridCol>
              </a:tblGrid>
              <a:tr h="654800">
                <a:tc gridSpan="5"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  <a:latin typeface="Anodina" panose="00000500000000000000" pitchFamily="50" charset="0"/>
                      </a:endParaRPr>
                    </a:p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FICHE HORAIRE CAR N°2</a:t>
                      </a:r>
                      <a:endParaRPr lang="fr-FR" sz="16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/>
                </a:tc>
                <a:extLst>
                  <a:ext uri="{0D108BD9-81ED-4DB2-BD59-A6C34878D82A}">
                    <a16:rowId xmlns:a16="http://schemas.microsoft.com/office/drawing/2014/main" val="356307481"/>
                  </a:ext>
                </a:extLst>
              </a:tr>
              <a:tr h="19644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nodina" panose="00000500000000000000" pitchFamily="50" charset="0"/>
                        </a:rPr>
                        <a:t> 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nodina" panose="00000500000000000000" pitchFamily="50" charset="0"/>
                        </a:rPr>
                        <a:t> 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b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18675"/>
                  </a:ext>
                </a:extLst>
              </a:tr>
              <a:tr h="942041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Commune 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Point d'arrêt </a:t>
                      </a:r>
                      <a:endParaRPr lang="fr-FR" sz="10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Départ</a:t>
                      </a:r>
                      <a:endParaRPr lang="fr-FR" sz="10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Arrivée Lundi mardi</a:t>
                      </a:r>
                    </a:p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 jeudi vendredi</a:t>
                      </a:r>
                      <a:endParaRPr lang="fr-FR" sz="10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Arrivée mercredi</a:t>
                      </a:r>
                      <a:endParaRPr lang="fr-FR" sz="10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202424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Carrefour </a:t>
                      </a:r>
                      <a:r>
                        <a:rPr lang="fr-FR" sz="1000" dirty="0" err="1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Market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07h18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17h28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13h43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920253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 Bois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07h21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17h25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13h40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10519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Les Coteaux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07h26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17h21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13h36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7266"/>
                  </a:ext>
                </a:extLst>
              </a:tr>
              <a:tr h="174909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Plédran</a:t>
                      </a: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Tertres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07h27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17h20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13h35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28592"/>
                  </a:ext>
                </a:extLst>
              </a:tr>
              <a:tr h="370319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Ploufragan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Croisement la Marandais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07h33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17h17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13h32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483534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Ploufragan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Stop la Marandais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07h34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17h16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13h31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941403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Ploufragan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 Rocher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07h35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48087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St Julien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Centre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07h37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17h13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13h28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19131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Plaintel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Gare de Plaintel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07h40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13h25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90341"/>
                  </a:ext>
                </a:extLst>
              </a:tr>
              <a:tr h="178958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Plaintel</a:t>
                      </a: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Malakoff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07h41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17h09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13h24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09089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Plaintel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 Moulin Richard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07h45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17h05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13h20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547213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Plaintel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La Ville Gruelle</a:t>
                      </a:r>
                      <a:endParaRPr lang="fr-FR" sz="10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07h46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17h04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13h19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68821"/>
                  </a:ext>
                </a:extLst>
              </a:tr>
              <a:tr h="487506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Plaintel</a:t>
                      </a: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Carrefour Champs </a:t>
                      </a:r>
                      <a:r>
                        <a:rPr lang="fr-FR" sz="1000" dirty="0" err="1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Branlards</a:t>
                      </a: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(Allaire)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07h48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17h02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13h17</a:t>
                      </a: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98577"/>
                  </a:ext>
                </a:extLst>
              </a:tr>
              <a:tr h="370319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Quintin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Collège Lycée Jean 23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08h00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16h50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13h05</a:t>
                      </a:r>
                      <a:endParaRPr lang="fr-FR" sz="10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6" marR="38966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47278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71EC39C-61FF-403B-88AC-6167C786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761" y="1861744"/>
            <a:ext cx="7285239" cy="49946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882660-2961-4A4D-9251-E1AB27BAA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75"/>
            <a:ext cx="1027612" cy="630954"/>
          </a:xfrm>
          <a:prstGeom prst="rect">
            <a:avLst/>
          </a:prstGeom>
        </p:spPr>
      </p:pic>
      <p:pic>
        <p:nvPicPr>
          <p:cNvPr id="10" name="Google Shape;608;p64">
            <a:extLst>
              <a:ext uri="{FF2B5EF4-FFF2-40B4-BE49-F238E27FC236}">
                <a16:creationId xmlns:a16="http://schemas.microsoft.com/office/drawing/2014/main" id="{22A5A394-2CF0-4B9F-885A-C798102FB47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1619" y="718705"/>
            <a:ext cx="395781" cy="42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0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EC013-2131-48E4-9BA2-D6A5B747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82920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r>
              <a:rPr lang="fr-FR" sz="3200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N°3 : PLÉDRAN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6C430D2-7D96-4DF1-8912-4621DFF09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03843"/>
              </p:ext>
            </p:extLst>
          </p:nvPr>
        </p:nvGraphicFramePr>
        <p:xfrm>
          <a:off x="0" y="1882922"/>
          <a:ext cx="5018928" cy="4975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400">
                  <a:extLst>
                    <a:ext uri="{9D8B030D-6E8A-4147-A177-3AD203B41FA5}">
                      <a16:colId xmlns:a16="http://schemas.microsoft.com/office/drawing/2014/main" val="3742908696"/>
                    </a:ext>
                  </a:extLst>
                </a:gridCol>
                <a:gridCol w="1422528">
                  <a:extLst>
                    <a:ext uri="{9D8B030D-6E8A-4147-A177-3AD203B41FA5}">
                      <a16:colId xmlns:a16="http://schemas.microsoft.com/office/drawing/2014/main" val="190495232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2076796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2915870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47921633"/>
                    </a:ext>
                  </a:extLst>
                </a:gridCol>
              </a:tblGrid>
              <a:tr h="989948">
                <a:tc gridSpan="5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  <a:latin typeface="Anodina" panose="00000500000000000000" pitchFamily="50" charset="0"/>
                      </a:endParaRPr>
                    </a:p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FICHE HORAIRE CAR N°3 </a:t>
                      </a:r>
                      <a:endParaRPr lang="fr-FR" sz="16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4201368"/>
                  </a:ext>
                </a:extLst>
              </a:tr>
              <a:tr h="28971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nodina" panose="00000500000000000000" pitchFamily="50" charset="0"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nodina" panose="00000500000000000000" pitchFamily="50" charset="0"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94032"/>
                  </a:ext>
                </a:extLst>
              </a:tr>
              <a:tr h="1136997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Commune 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Point d'arrêt </a:t>
                      </a:r>
                      <a:endParaRPr lang="fr-FR" sz="11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Départ</a:t>
                      </a:r>
                      <a:endParaRPr lang="fr-FR" sz="11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Arrivée Lundi mardi jeudi vendredi</a:t>
                      </a:r>
                      <a:endParaRPr lang="fr-FR" sz="11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Arrivée mercredi</a:t>
                      </a:r>
                      <a:endParaRPr lang="fr-FR" sz="11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40198"/>
                  </a:ext>
                </a:extLst>
              </a:tr>
              <a:tr h="36995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Ateliers municipaux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07h11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17h44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13h59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76852"/>
                  </a:ext>
                </a:extLst>
              </a:tr>
              <a:tr h="28971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La Ville Nizan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07h13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17h42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13h57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39570"/>
                  </a:ext>
                </a:extLst>
              </a:tr>
              <a:tr h="28971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La Ville </a:t>
                      </a:r>
                      <a:r>
                        <a:rPr lang="fr-FR" sz="1100" dirty="0" err="1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Jossot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07h21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17h34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13h49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97872"/>
                  </a:ext>
                </a:extLst>
              </a:tr>
              <a:tr h="28971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La Ville Née </a:t>
                      </a:r>
                      <a:r>
                        <a:rPr lang="fr-FR" sz="1100" dirty="0" err="1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Juhel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07h25</a:t>
                      </a:r>
                      <a:endParaRPr lang="fr-FR" sz="11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17h30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13h45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95869"/>
                  </a:ext>
                </a:extLst>
              </a:tr>
              <a:tr h="28971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La Mare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07h29</a:t>
                      </a:r>
                      <a:endParaRPr lang="fr-FR" sz="11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17h26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13h41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787095"/>
                  </a:ext>
                </a:extLst>
              </a:tr>
              <a:tr h="28971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 </a:t>
                      </a:r>
                      <a:r>
                        <a:rPr lang="fr-FR" sz="1100" dirty="0" err="1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Créach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07h35</a:t>
                      </a:r>
                      <a:endParaRPr lang="fr-FR" sz="110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17h20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71765"/>
                  </a:ext>
                </a:extLst>
              </a:tr>
              <a:tr h="36995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Plédran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Le Camp de </a:t>
                      </a:r>
                      <a:r>
                        <a:rPr lang="fr-FR" sz="1100" dirty="0" err="1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Péran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07h40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13h30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89110"/>
                  </a:ext>
                </a:extLst>
              </a:tr>
              <a:tr h="36995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EA5B0C"/>
                          </a:solidFill>
                          <a:effectLst/>
                        </a:rPr>
                        <a:t>Quintin</a:t>
                      </a:r>
                      <a:endParaRPr lang="fr-FR" sz="1000" dirty="0">
                        <a:solidFill>
                          <a:srgbClr val="EA5B0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Collège Lycée Jean 23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08h05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16h50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13h05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0566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792F66C-D242-4017-814F-A9D10483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27" y="1882922"/>
            <a:ext cx="7163873" cy="49750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3EB1C8-04F1-4A92-BBD4-9BAFEA10F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70" y="1882921"/>
            <a:ext cx="7175630" cy="49750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775499-88F4-4B72-ACBE-20888FE5A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75"/>
            <a:ext cx="1027612" cy="630954"/>
          </a:xfrm>
          <a:prstGeom prst="rect">
            <a:avLst/>
          </a:prstGeom>
        </p:spPr>
      </p:pic>
      <p:pic>
        <p:nvPicPr>
          <p:cNvPr id="9" name="Google Shape;608;p64">
            <a:extLst>
              <a:ext uri="{FF2B5EF4-FFF2-40B4-BE49-F238E27FC236}">
                <a16:creationId xmlns:a16="http://schemas.microsoft.com/office/drawing/2014/main" id="{FFB26894-491B-4EC1-BD4A-02743493216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4590" y="729293"/>
            <a:ext cx="395781" cy="42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3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D9A32-BE4E-40F9-B1B2-927BDDA7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70506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r>
              <a:rPr lang="fr-FR" sz="3200" u="sng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</a:rPr>
              <a:t>CAR N° 4 : ST NICOLAS DU PELEM – </a:t>
            </a:r>
            <a:br>
              <a:rPr lang="fr-FR" sz="3200" u="sng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</a:rPr>
            </a:br>
            <a:r>
              <a:rPr lang="fr-FR" sz="3200" u="sng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</a:rPr>
              <a:t>CANIHUEL – KERPERT – ST GILLES PLIGEAUX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CA0B590-0B8F-4772-85FF-97B78FF67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8657" y="1882925"/>
            <a:ext cx="7173344" cy="4967084"/>
          </a:xfr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0202B4-1721-49F4-857D-72031D745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80267"/>
              </p:ext>
            </p:extLst>
          </p:nvPr>
        </p:nvGraphicFramePr>
        <p:xfrm>
          <a:off x="0" y="1882925"/>
          <a:ext cx="5018656" cy="4967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279504950"/>
                    </a:ext>
                  </a:extLst>
                </a:gridCol>
                <a:gridCol w="1312816">
                  <a:extLst>
                    <a:ext uri="{9D8B030D-6E8A-4147-A177-3AD203B41FA5}">
                      <a16:colId xmlns:a16="http://schemas.microsoft.com/office/drawing/2014/main" val="350580104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8788151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5903457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84005621"/>
                    </a:ext>
                  </a:extLst>
                </a:gridCol>
              </a:tblGrid>
              <a:tr h="939173">
                <a:tc gridSpan="5"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500" dirty="0">
                        <a:effectLst/>
                        <a:latin typeface="Anodina" panose="00000500000000000000" pitchFamily="50" charset="0"/>
                      </a:endParaRPr>
                    </a:p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EA5B0C"/>
                          </a:solidFill>
                          <a:effectLst/>
                          <a:latin typeface="Anodina" panose="00000500000000000000" pitchFamily="50" charset="0"/>
                        </a:rPr>
                        <a:t>FICHE HORAIRE CAR N°4</a:t>
                      </a:r>
                      <a:endParaRPr lang="fr-FR" sz="1600" dirty="0">
                        <a:solidFill>
                          <a:srgbClr val="EA5B0C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3427815"/>
                  </a:ext>
                </a:extLst>
              </a:tr>
              <a:tr h="27485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Anodin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nodina" panose="00000500000000000000" pitchFamily="50" charset="0"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78196"/>
                  </a:ext>
                </a:extLst>
              </a:tr>
              <a:tr h="1245421"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EA5B0C"/>
                          </a:solidFill>
                          <a:effectLst/>
                        </a:rPr>
                        <a:t>Commune </a:t>
                      </a:r>
                      <a:endParaRPr lang="fr-FR" sz="1100" dirty="0">
                        <a:solidFill>
                          <a:srgbClr val="EA5B0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Point d'arrêt </a:t>
                      </a:r>
                      <a:endParaRPr lang="fr-FR" sz="11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Départ</a:t>
                      </a:r>
                      <a:endParaRPr lang="fr-FR" sz="11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Arrivée Lundi mardi jeudi vendredi</a:t>
                      </a:r>
                      <a:endParaRPr lang="fr-FR" sz="11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Arrivée mercredi</a:t>
                      </a:r>
                      <a:endParaRPr lang="fr-FR" sz="1100" b="1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52403"/>
                  </a:ext>
                </a:extLst>
              </a:tr>
              <a:tr h="44444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St Nicolas du </a:t>
                      </a:r>
                      <a:r>
                        <a:rPr lang="fr-FR" sz="1100" dirty="0" err="1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Pelem</a:t>
                      </a:r>
                      <a:endParaRPr lang="fr-FR" sz="1100" dirty="0">
                        <a:solidFill>
                          <a:srgbClr val="EA5B0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de la résistance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07h15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17h40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13h55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29845"/>
                  </a:ext>
                </a:extLst>
              </a:tr>
              <a:tr h="483337">
                <a:tc>
                  <a:txBody>
                    <a:bodyPr/>
                    <a:lstStyle/>
                    <a:p>
                      <a:pPr marL="129540" marR="0" lvl="0" indent="-635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St Nicolas du </a:t>
                      </a:r>
                      <a:r>
                        <a:rPr lang="fr-FR" sz="1100" dirty="0" err="1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Pelem</a:t>
                      </a:r>
                      <a:endParaRPr lang="fr-FR" sz="1100" dirty="0">
                        <a:solidFill>
                          <a:srgbClr val="EA5B0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Kerlédec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07h18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17h37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13h52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61019"/>
                  </a:ext>
                </a:extLst>
              </a:tr>
              <a:tr h="274852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Canihuel</a:t>
                      </a:r>
                      <a:endParaRPr lang="fr-FR" sz="1100" dirty="0">
                        <a:solidFill>
                          <a:srgbClr val="EA5B0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Mairie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07h25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17h30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13h45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059945"/>
                  </a:ext>
                </a:extLst>
              </a:tr>
              <a:tr h="333286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Kerpert</a:t>
                      </a:r>
                      <a:endParaRPr lang="fr-FR" sz="1100" dirty="0">
                        <a:solidFill>
                          <a:srgbClr val="EA5B0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de l’église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07h36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17h19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13h34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48116"/>
                  </a:ext>
                </a:extLst>
              </a:tr>
              <a:tr h="447963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St Gilles </a:t>
                      </a:r>
                      <a:r>
                        <a:rPr lang="fr-FR" sz="1100" dirty="0" err="1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Pligeaux</a:t>
                      </a:r>
                      <a:endParaRPr lang="fr-FR" sz="1100" dirty="0">
                        <a:solidFill>
                          <a:srgbClr val="EA5B0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Mairie</a:t>
                      </a: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07h44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17h11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13h26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75965"/>
                  </a:ext>
                </a:extLst>
              </a:tr>
              <a:tr h="523760"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EA5B0C"/>
                          </a:solidFill>
                          <a:effectLst/>
                          <a:latin typeface="+mn-lt"/>
                        </a:rPr>
                        <a:t>Quintin</a:t>
                      </a:r>
                      <a:endParaRPr lang="fr-FR" sz="1100" dirty="0">
                        <a:solidFill>
                          <a:srgbClr val="EA5B0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Collège Lycée Jean 23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08h05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16h50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tc>
                  <a:txBody>
                    <a:bodyPr/>
                    <a:lstStyle/>
                    <a:p>
                      <a:pPr marL="129540" indent="-63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83583"/>
                          </a:solidFill>
                          <a:effectLst/>
                          <a:latin typeface="Anodina" panose="00000500000000000000" pitchFamily="50" charset="0"/>
                        </a:rPr>
                        <a:t>13h05</a:t>
                      </a:r>
                      <a:endParaRPr lang="fr-FR" sz="1100" dirty="0">
                        <a:solidFill>
                          <a:srgbClr val="283583"/>
                        </a:solidFill>
                        <a:effectLst/>
                        <a:latin typeface="Anodin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3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80634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4E67212-952A-4322-8E0D-C8FB4536D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75"/>
            <a:ext cx="1027612" cy="630954"/>
          </a:xfrm>
          <a:prstGeom prst="rect">
            <a:avLst/>
          </a:prstGeom>
        </p:spPr>
      </p:pic>
      <p:pic>
        <p:nvPicPr>
          <p:cNvPr id="6" name="Google Shape;608;p64">
            <a:extLst>
              <a:ext uri="{FF2B5EF4-FFF2-40B4-BE49-F238E27FC236}">
                <a16:creationId xmlns:a16="http://schemas.microsoft.com/office/drawing/2014/main" id="{A1FB21E4-8A6A-4C4F-86B4-52F79600A1E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6419" y="451862"/>
            <a:ext cx="395781" cy="42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6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DA094-43DB-418C-9892-CA84D182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1" cy="2238696"/>
          </a:xfrm>
          <a:solidFill>
            <a:schemeClr val="tx1"/>
          </a:solidFill>
        </p:spPr>
        <p:txBody>
          <a:bodyPr anchor="ctr" anchorCtr="0"/>
          <a:lstStyle/>
          <a:p>
            <a:pPr algn="ctr"/>
            <a:r>
              <a:rPr lang="fr-FR" dirty="0">
                <a:solidFill>
                  <a:srgbClr val="283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mawave Caps" panose="02000803000000020004" pitchFamily="50" charset="0"/>
              </a:rPr>
              <a:t>LES circuits EXTERNES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F1E323-3438-4475-8565-EFF999987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702051"/>
            <a:ext cx="5599994" cy="1112906"/>
          </a:xfrm>
          <a:solidFill>
            <a:srgbClr val="283583"/>
          </a:solidFill>
        </p:spPr>
        <p:txBody>
          <a:bodyPr anchor="ctr" anchorCtr="0"/>
          <a:lstStyle/>
          <a:p>
            <a:r>
              <a:rPr lang="fr-FR" b="1" dirty="0">
                <a:solidFill>
                  <a:srgbClr val="EA5B0C"/>
                </a:solidFill>
                <a:latin typeface="Anodina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AGGLO (TUB) </a:t>
            </a:r>
          </a:p>
          <a:p>
            <a:endParaRPr lang="fr-FR" sz="1500" b="1" dirty="0">
              <a:solidFill>
                <a:schemeClr val="accent1">
                  <a:lumMod val="60000"/>
                  <a:lumOff val="4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460952-CBE5-4957-88C8-D29A6EB31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2507807"/>
            <a:ext cx="5609326" cy="4350191"/>
          </a:xfrm>
          <a:solidFill>
            <a:srgbClr val="E3E0E0"/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</a:pPr>
            <a:endParaRPr lang="fr-FR" sz="2200" b="1" dirty="0">
              <a:solidFill>
                <a:srgbClr val="EA5B0C"/>
              </a:solidFill>
              <a:latin typeface="Anodina" panose="00000500000000000000" pitchFamily="50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S502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2200" dirty="0">
                <a:solidFill>
                  <a:srgbClr val="FF6600"/>
                </a:solidFill>
                <a:latin typeface="Anodina" panose="00000500000000000000" pitchFamily="50" charset="0"/>
              </a:rPr>
              <a:t>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Le Vieux Bourg / St Gildas / 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Bihy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Lanfains / St          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Brandan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S503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: St Donan / Plaine Haute / Le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Foeil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S504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2200" dirty="0">
                <a:latin typeface="Anodina" panose="00000500000000000000" pitchFamily="50" charset="0"/>
              </a:rPr>
              <a:t>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Plaintel / 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Brandan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S505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2200" dirty="0">
                <a:latin typeface="Anodina" panose="00000500000000000000" pitchFamily="50" charset="0"/>
              </a:rPr>
              <a:t>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St Julien / Plaine Haute / Quintin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S506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2200" dirty="0">
                <a:latin typeface="Anodina" panose="00000500000000000000" pitchFamily="50" charset="0"/>
              </a:rPr>
              <a:t>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Plédran / Plaintel / 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Brandan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Lanfains / Quintin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S507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Plédran / 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Carreuc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Plaintel / 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Brandan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Le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Foeil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S508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2200" dirty="0">
                <a:latin typeface="Anodina" panose="00000500000000000000" pitchFamily="50" charset="0"/>
              </a:rPr>
              <a:t>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St Bandan /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Ploeuc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l’Hermitage / Lanfains / Quintin / 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Carreuc</a:t>
            </a:r>
            <a:endParaRPr lang="fr-FR" sz="2200" dirty="0">
              <a:solidFill>
                <a:srgbClr val="283583"/>
              </a:solidFill>
              <a:latin typeface="Anodina" panose="00000500000000000000" pitchFamily="50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S509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La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Harmoye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Brandan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Lanfains / Quintin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EA5B0C"/>
                </a:solidFill>
                <a:latin typeface="Anodina" panose="00000500000000000000" pitchFamily="50" charset="0"/>
              </a:rPr>
              <a:t>S510</a:t>
            </a:r>
            <a:r>
              <a:rPr lang="fr-FR" sz="2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2200" dirty="0">
                <a:latin typeface="Anodina" panose="00000500000000000000" pitchFamily="50" charset="0"/>
              </a:rPr>
              <a:t> 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Carreuc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Plaintel / St </a:t>
            </a:r>
            <a:r>
              <a:rPr lang="fr-FR" sz="2200" dirty="0" err="1">
                <a:solidFill>
                  <a:srgbClr val="283583"/>
                </a:solidFill>
                <a:latin typeface="Anodina" panose="00000500000000000000" pitchFamily="50" charset="0"/>
              </a:rPr>
              <a:t>Brandan</a:t>
            </a:r>
            <a:r>
              <a:rPr lang="fr-FR" sz="2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BC5450-153D-4542-97C9-44A039E4A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0666" y="1702051"/>
            <a:ext cx="4020011" cy="1112906"/>
          </a:xfrm>
          <a:solidFill>
            <a:srgbClr val="283583"/>
          </a:solidFill>
        </p:spPr>
        <p:txBody>
          <a:bodyPr anchor="ctr" anchorCtr="0"/>
          <a:lstStyle/>
          <a:p>
            <a:r>
              <a:rPr lang="fr-FR" b="1" dirty="0">
                <a:solidFill>
                  <a:srgbClr val="EA5B0C"/>
                </a:solidFill>
                <a:latin typeface="Anodina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 BRETAGNE (CAT) </a:t>
            </a:r>
            <a:endParaRPr lang="fr-FR" b="1" dirty="0">
              <a:solidFill>
                <a:srgbClr val="EA5B0C"/>
              </a:solidFill>
              <a:latin typeface="Anodina" panose="00000500000000000000" pitchFamily="50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1500" b="1" dirty="0">
              <a:solidFill>
                <a:schemeClr val="accent1">
                  <a:lumMod val="60000"/>
                  <a:lumOff val="4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F491BB-1A1B-4FE5-919E-0610E9E5A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0667" y="2507808"/>
            <a:ext cx="4010534" cy="4350190"/>
          </a:xfrm>
          <a:solidFill>
            <a:srgbClr val="E3E0E0"/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endParaRPr lang="fr-FR" sz="1200" b="1" dirty="0">
              <a:solidFill>
                <a:srgbClr val="EA5B0C"/>
              </a:solidFill>
              <a:latin typeface="Anodina" panose="00000500000000000000" pitchFamily="50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200" b="1" dirty="0">
                <a:solidFill>
                  <a:srgbClr val="EA5B0C"/>
                </a:solidFill>
                <a:latin typeface="Anodina" panose="00000500000000000000" pitchFamily="50" charset="0"/>
              </a:rPr>
              <a:t>010801N</a:t>
            </a:r>
            <a:r>
              <a:rPr lang="fr-FR" sz="1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1200" dirty="0">
                <a:solidFill>
                  <a:srgbClr val="FFC000"/>
                </a:solidFill>
                <a:latin typeface="Anodina" panose="00000500000000000000" pitchFamily="50" charset="0"/>
              </a:rPr>
              <a:t> 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Plouvara / Cohiniac / Le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Foeil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200" b="1" dirty="0">
                <a:solidFill>
                  <a:srgbClr val="EA5B0C"/>
                </a:solidFill>
                <a:latin typeface="Anodina" panose="00000500000000000000" pitchFamily="50" charset="0"/>
              </a:rPr>
              <a:t>010802N </a:t>
            </a:r>
            <a:r>
              <a:rPr lang="fr-FR" sz="1200" b="1" dirty="0">
                <a:solidFill>
                  <a:srgbClr val="283583"/>
                </a:solidFill>
                <a:latin typeface="Anodina" panose="00000500000000000000" pitchFamily="50" charset="0"/>
              </a:rPr>
              <a:t>: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Corlay / St Martin des prés / Quintin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200" b="1" dirty="0">
                <a:solidFill>
                  <a:srgbClr val="EA5B0C"/>
                </a:solidFill>
                <a:latin typeface="Anodina" panose="00000500000000000000" pitchFamily="50" charset="0"/>
              </a:rPr>
              <a:t>010803N :</a:t>
            </a:r>
            <a:r>
              <a:rPr lang="fr-FR" sz="1200" dirty="0">
                <a:solidFill>
                  <a:srgbClr val="EA5B0C"/>
                </a:solidFill>
                <a:latin typeface="Anodina" panose="00000500000000000000" pitchFamily="50" charset="0"/>
              </a:rPr>
              <a:t> 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Le Haut-Corlay / Corlay / Quintin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200" b="1" dirty="0">
                <a:solidFill>
                  <a:srgbClr val="EA5B0C"/>
                </a:solidFill>
                <a:latin typeface="Anodina" panose="00000500000000000000" pitchFamily="50" charset="0"/>
              </a:rPr>
              <a:t>010805N</a:t>
            </a:r>
            <a:r>
              <a:rPr lang="fr-FR" sz="1200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Allineuc / Le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Bodéo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La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Harmoye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St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Bihy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/ Le Vieux Bourg /  Quintin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200" b="1" dirty="0">
                <a:solidFill>
                  <a:srgbClr val="EA5B0C"/>
                </a:solidFill>
                <a:latin typeface="Anodina" panose="00000500000000000000" pitchFamily="50" charset="0"/>
              </a:rPr>
              <a:t>010809N</a:t>
            </a:r>
            <a:r>
              <a:rPr lang="fr-FR" sz="1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1200" dirty="0">
                <a:latin typeface="Anodina" panose="00000500000000000000" pitchFamily="50" charset="0"/>
              </a:rPr>
              <a:t> 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Hénon /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Ploeuc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l’Hermitage / Plaintel / St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Brandan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200" b="1" dirty="0">
                <a:solidFill>
                  <a:srgbClr val="EA5B0C"/>
                </a:solidFill>
                <a:latin typeface="Anodina" panose="00000500000000000000" pitchFamily="50" charset="0"/>
              </a:rPr>
              <a:t>010810N</a:t>
            </a:r>
            <a:r>
              <a:rPr lang="fr-FR" sz="1200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Plerneuf / Châtelaudren Plouagat / Boqueho / Cohiniac / Quintin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200" b="1" dirty="0">
                <a:solidFill>
                  <a:srgbClr val="EA5B0C"/>
                </a:solidFill>
                <a:latin typeface="Anodina" panose="00000500000000000000" pitchFamily="50" charset="0"/>
              </a:rPr>
              <a:t>010811N</a:t>
            </a:r>
            <a:r>
              <a:rPr lang="fr-FR" sz="1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1200" dirty="0">
                <a:latin typeface="Anodina" panose="00000500000000000000" pitchFamily="50" charset="0"/>
              </a:rPr>
              <a:t>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Senven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Léhart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St Gildas / Le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Leslay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Le Vieux Bourg / Le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Foeil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200" b="1" dirty="0">
                <a:solidFill>
                  <a:srgbClr val="EA5B0C"/>
                </a:solidFill>
                <a:latin typeface="Anodina" panose="00000500000000000000" pitchFamily="50" charset="0"/>
              </a:rPr>
              <a:t>010814N</a:t>
            </a:r>
            <a:r>
              <a:rPr lang="fr-FR" sz="1200" dirty="0">
                <a:solidFill>
                  <a:srgbClr val="EA5B0C"/>
                </a:solidFill>
                <a:latin typeface="Anodina" panose="00000500000000000000" pitchFamily="50" charset="0"/>
              </a:rPr>
              <a:t> :</a:t>
            </a:r>
            <a:r>
              <a:rPr lang="fr-FR" sz="1200" dirty="0">
                <a:latin typeface="Anodina" panose="00000500000000000000" pitchFamily="50" charset="0"/>
              </a:rPr>
              <a:t> 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Plerneuf / St Donan / Plaine Haute / St </a:t>
            </a:r>
            <a:r>
              <a:rPr lang="fr-FR" sz="1200" dirty="0" err="1">
                <a:solidFill>
                  <a:srgbClr val="283583"/>
                </a:solidFill>
                <a:latin typeface="Anodina" panose="00000500000000000000" pitchFamily="50" charset="0"/>
              </a:rPr>
              <a:t>Brandan</a:t>
            </a:r>
            <a:r>
              <a:rPr lang="fr-FR" sz="1200" dirty="0">
                <a:solidFill>
                  <a:srgbClr val="283583"/>
                </a:solidFill>
                <a:latin typeface="Anodina" panose="00000500000000000000" pitchFamily="50" charset="0"/>
              </a:rPr>
              <a:t> / Quintin</a:t>
            </a:r>
          </a:p>
        </p:txBody>
      </p:sp>
      <p:sp>
        <p:nvSpPr>
          <p:cNvPr id="7" name="Espace réservé du texte 4">
            <a:hlinkClick r:id="rId5"/>
            <a:extLst>
              <a:ext uri="{FF2B5EF4-FFF2-40B4-BE49-F238E27FC236}">
                <a16:creationId xmlns:a16="http://schemas.microsoft.com/office/drawing/2014/main" id="{1D7BB53D-ADDA-4559-A094-FE34058E6BE9}"/>
              </a:ext>
            </a:extLst>
          </p:cNvPr>
          <p:cNvSpPr txBox="1">
            <a:spLocks/>
          </p:cNvSpPr>
          <p:nvPr/>
        </p:nvSpPr>
        <p:spPr>
          <a:xfrm>
            <a:off x="9610677" y="1702051"/>
            <a:ext cx="2581323" cy="1112906"/>
          </a:xfrm>
          <a:prstGeom prst="rect">
            <a:avLst/>
          </a:prstGeom>
          <a:solidFill>
            <a:srgbClr val="283583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>
                <a:solidFill>
                  <a:srgbClr val="EA5B0C"/>
                </a:solidFill>
                <a:latin typeface="Anodina" panose="00000500000000000000" pitchFamily="50" charset="0"/>
              </a:rPr>
              <a:t>BREIZH GO</a:t>
            </a:r>
          </a:p>
          <a:p>
            <a:endParaRPr lang="fr-FR" sz="1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732FD863-11D9-41FB-9ED6-9E594D27A0C9}"/>
              </a:ext>
            </a:extLst>
          </p:cNvPr>
          <p:cNvSpPr txBox="1">
            <a:spLocks/>
          </p:cNvSpPr>
          <p:nvPr/>
        </p:nvSpPr>
        <p:spPr>
          <a:xfrm>
            <a:off x="9601199" y="2507810"/>
            <a:ext cx="2581319" cy="4350190"/>
          </a:xfrm>
          <a:prstGeom prst="rect">
            <a:avLst/>
          </a:prstGeom>
          <a:solidFill>
            <a:srgbClr val="E3E0E0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500" b="1" dirty="0">
              <a:solidFill>
                <a:srgbClr val="EA5B0C"/>
              </a:solidFill>
              <a:latin typeface="Anodina" panose="00000500000000000000" pitchFamily="50" charset="0"/>
            </a:endParaRPr>
          </a:p>
          <a:p>
            <a:pPr marL="0" indent="0">
              <a:buNone/>
            </a:pPr>
            <a:r>
              <a:rPr lang="fr-FR" sz="1500" b="1" dirty="0">
                <a:solidFill>
                  <a:srgbClr val="EA5B0C"/>
                </a:solidFill>
                <a:latin typeface="Anodina" panose="00000500000000000000" pitchFamily="50" charset="0"/>
              </a:rPr>
              <a:t>LIGNE 5</a:t>
            </a:r>
            <a:r>
              <a:rPr lang="fr-FR" sz="1500" dirty="0">
                <a:solidFill>
                  <a:srgbClr val="EA5B0C"/>
                </a:solidFill>
                <a:latin typeface="Anodina" panose="00000500000000000000" pitchFamily="50" charset="0"/>
              </a:rPr>
              <a:t> : </a:t>
            </a:r>
            <a:r>
              <a:rPr lang="fr-FR" sz="1500" dirty="0">
                <a:solidFill>
                  <a:srgbClr val="283583"/>
                </a:solidFill>
                <a:latin typeface="Anodina" panose="00000500000000000000" pitchFamily="50" charset="0"/>
              </a:rPr>
              <a:t>St-Brieuc / Quintin / Rostrenen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CE521F-32AA-4624-8794-BCF8E5994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075"/>
            <a:ext cx="1027612" cy="630954"/>
          </a:xfrm>
          <a:prstGeom prst="rect">
            <a:avLst/>
          </a:prstGeom>
        </p:spPr>
      </p:pic>
      <p:pic>
        <p:nvPicPr>
          <p:cNvPr id="12" name="Google Shape;576;p62">
            <a:extLst>
              <a:ext uri="{FF2B5EF4-FFF2-40B4-BE49-F238E27FC236}">
                <a16:creationId xmlns:a16="http://schemas.microsoft.com/office/drawing/2014/main" id="{4B39D23A-F35C-4D9E-8910-6887C43C2C2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16801" y="3940747"/>
            <a:ext cx="1150113" cy="1719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6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2;p66">
            <a:extLst>
              <a:ext uri="{FF2B5EF4-FFF2-40B4-BE49-F238E27FC236}">
                <a16:creationId xmlns:a16="http://schemas.microsoft.com/office/drawing/2014/main" id="{492CADB0-1CC0-40C8-91BD-4287F8DC793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7487" y="1447801"/>
            <a:ext cx="5197023" cy="1556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22237A-C94B-484C-8D20-42A4A5C2AA4E}"/>
              </a:ext>
            </a:extLst>
          </p:cNvPr>
          <p:cNvSpPr/>
          <p:nvPr/>
        </p:nvSpPr>
        <p:spPr>
          <a:xfrm>
            <a:off x="3047999" y="5192486"/>
            <a:ext cx="6096000" cy="12861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dirty="0">
                <a:solidFill>
                  <a:srgbClr val="FFFFFF"/>
                </a:solidFill>
                <a:latin typeface="Anodina" panose="00000500000000000000" pitchFamily="50" charset="0"/>
              </a:rPr>
              <a:t>1 Bis Rue du Séminaire - 22800 Quintin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  <a:buSzPts val="1100"/>
            </a:pPr>
            <a:r>
              <a:rPr lang="fr-FR" dirty="0">
                <a:solidFill>
                  <a:srgbClr val="E95A0C"/>
                </a:solidFill>
                <a:latin typeface="Anodina" panose="00000500000000000000" pitchFamily="50" charset="0"/>
              </a:rPr>
              <a:t>02 96 79 62 40</a:t>
            </a:r>
          </a:p>
          <a:p>
            <a:pPr lvl="0" algn="ctr">
              <a:lnSpc>
                <a:spcPct val="150000"/>
              </a:lnSpc>
            </a:pPr>
            <a:r>
              <a:rPr lang="fr-FR" dirty="0">
                <a:solidFill>
                  <a:srgbClr val="E95A0C"/>
                </a:solidFill>
                <a:latin typeface="Anodina" panose="00000500000000000000" pitchFamily="50" charset="0"/>
              </a:rPr>
              <a:t>jean23-quintin.net</a:t>
            </a:r>
            <a:endParaRPr lang="fr-FR" dirty="0">
              <a:latin typeface="Anodin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690</Words>
  <Application>Microsoft Office PowerPoint</Application>
  <PresentationFormat>Grand écran</PresentationFormat>
  <Paragraphs>257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Anodina</vt:lpstr>
      <vt:lpstr>Magmawave Caps</vt:lpstr>
      <vt:lpstr>Calibri</vt:lpstr>
      <vt:lpstr>Century Gothic</vt:lpstr>
      <vt:lpstr>Wingdings 2</vt:lpstr>
      <vt:lpstr>Concis</vt:lpstr>
      <vt:lpstr>  LES TRANSPORTS          SCOLAIRES  </vt:lpstr>
      <vt:lpstr>4 circuits internes à Jean 23 </vt:lpstr>
      <vt:lpstr>CAR N°1 : PLÉDRAN</vt:lpstr>
      <vt:lpstr> CAR N° 2 : PLÉDRAN – PLOUFRAGAN –              ST JULIEN – PLAINTEL </vt:lpstr>
      <vt:lpstr>CAR N°3 : PLÉDRAN </vt:lpstr>
      <vt:lpstr>CAR N° 4 : ST NICOLAS DU PELEM –  CANIHUEL – KERPERT – ST GILLES PLIGEAUX</vt:lpstr>
      <vt:lpstr>LES circuits EXTERNES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TRANSPORTS SCOLAIRES  A JEAN 23</dc:title>
  <dc:creator>JEAN23-QUINTIN</dc:creator>
  <cp:lastModifiedBy>André Köhler</cp:lastModifiedBy>
  <cp:revision>152</cp:revision>
  <dcterms:created xsi:type="dcterms:W3CDTF">2023-03-20T16:15:16Z</dcterms:created>
  <dcterms:modified xsi:type="dcterms:W3CDTF">2025-01-17T10:36:37Z</dcterms:modified>
</cp:coreProperties>
</file>